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DM Sans Medium"/>
      <p:regular r:id="rId14"/>
      <p:bold r:id="rId15"/>
      <p:italic r:id="rId16"/>
      <p:boldItalic r:id="rId17"/>
    </p:embeddedFont>
    <p:embeddedFont>
      <p:font typeface="Inter"/>
      <p:regular r:id="rId18"/>
      <p:bold r:id="rId19"/>
    </p:embeddedFont>
    <p:embeddedFont>
      <p:font typeface="Poppins"/>
      <p:regular r:id="rId20"/>
      <p:bold r:id="rId21"/>
      <p:italic r:id="rId22"/>
      <p:boldItalic r:id="rId23"/>
    </p:embeddedFont>
    <p:embeddedFont>
      <p:font typeface="Lato Light"/>
      <p:regular r:id="rId24"/>
      <p:bold r:id="rId25"/>
      <p:italic r:id="rId26"/>
      <p:boldItalic r:id="rId27"/>
    </p:embeddedFont>
    <p:embeddedFont>
      <p:font typeface="Open Sans Medium"/>
      <p:regular r:id="rId28"/>
      <p:bold r:id="rId29"/>
      <p:italic r:id="rId30"/>
      <p:boldItalic r:id="rId31"/>
    </p:embeddedFont>
    <p:embeddedFont>
      <p:font typeface="DM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LatoLight-regular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Light-italic.fntdata"/><Relationship Id="rId25" Type="http://schemas.openxmlformats.org/officeDocument/2006/relationships/font" Target="fonts/LatoLight-bold.fntdata"/><Relationship Id="rId28" Type="http://schemas.openxmlformats.org/officeDocument/2006/relationships/font" Target="fonts/OpenSansMedium-regular.fntdata"/><Relationship Id="rId27" Type="http://schemas.openxmlformats.org/officeDocument/2006/relationships/font" Target="fonts/LatoLigh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Medium-boldItalic.fntdata"/><Relationship Id="rId30" Type="http://schemas.openxmlformats.org/officeDocument/2006/relationships/font" Target="fonts/OpenSansMedium-italic.fntdata"/><Relationship Id="rId11" Type="http://schemas.openxmlformats.org/officeDocument/2006/relationships/slide" Target="slides/slide5.xml"/><Relationship Id="rId33" Type="http://schemas.openxmlformats.org/officeDocument/2006/relationships/font" Target="fonts/DMSans-bold.fntdata"/><Relationship Id="rId10" Type="http://schemas.openxmlformats.org/officeDocument/2006/relationships/slide" Target="slides/slide4.xml"/><Relationship Id="rId32" Type="http://schemas.openxmlformats.org/officeDocument/2006/relationships/font" Target="fonts/DMSans-regular.fntdata"/><Relationship Id="rId13" Type="http://schemas.openxmlformats.org/officeDocument/2006/relationships/slide" Target="slides/slide7.xml"/><Relationship Id="rId35" Type="http://schemas.openxmlformats.org/officeDocument/2006/relationships/font" Target="fonts/DMSans-boldItalic.fntdata"/><Relationship Id="rId12" Type="http://schemas.openxmlformats.org/officeDocument/2006/relationships/slide" Target="slides/slide6.xml"/><Relationship Id="rId34" Type="http://schemas.openxmlformats.org/officeDocument/2006/relationships/font" Target="fonts/DMSans-italic.fntdata"/><Relationship Id="rId15" Type="http://schemas.openxmlformats.org/officeDocument/2006/relationships/font" Target="fonts/DMSansMedium-bold.fntdata"/><Relationship Id="rId14" Type="http://schemas.openxmlformats.org/officeDocument/2006/relationships/font" Target="fonts/DMSansMedium-regular.fntdata"/><Relationship Id="rId17" Type="http://schemas.openxmlformats.org/officeDocument/2006/relationships/font" Target="fonts/DMSansMedium-boldItalic.fntdata"/><Relationship Id="rId16" Type="http://schemas.openxmlformats.org/officeDocument/2006/relationships/font" Target="fonts/DMSansMedium-italic.fntdata"/><Relationship Id="rId19" Type="http://schemas.openxmlformats.org/officeDocument/2006/relationships/font" Target="fonts/Inter-bold.fntdata"/><Relationship Id="rId18" Type="http://schemas.openxmlformats.org/officeDocument/2006/relationships/font" Target="fonts/Inter-regular.fntdata"/></Relationships>
</file>

<file path=ppt/media/image1.png>
</file>

<file path=ppt/media/image2.jp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SLIDES_API33911390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SLIDES_API33911390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SLIDES_API33911390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SLIDES_API33911390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SLIDES_API339113906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SLIDES_API339113906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SLIDES_API339113906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SLIDES_API339113906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SLIDES_API339113906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SLIDES_API339113906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SLIDES_API339113906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SLIDES_API339113906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SLIDES_API339113906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SLIDES_API339113906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5"/>
          <p:cNvPicPr preferRelativeResize="0"/>
          <p:nvPr/>
        </p:nvPicPr>
        <p:blipFill rotWithShape="1">
          <a:blip r:embed="rId2">
            <a:alphaModFix/>
          </a:blip>
          <a:srcRect b="24958" l="4682" r="1093" t="24953"/>
          <a:stretch/>
        </p:blipFill>
        <p:spPr>
          <a:xfrm>
            <a:off x="0" y="-8667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5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6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5400000">
            <a:off x="28047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6"/>
          <p:cNvSpPr/>
          <p:nvPr>
            <p:ph idx="2" type="pic"/>
          </p:nvPr>
        </p:nvSpPr>
        <p:spPr>
          <a:xfrm>
            <a:off x="5843075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891">
          <p15:clr>
            <a:srgbClr val="E46962"/>
          </p15:clr>
        </p15:guide>
        <p15:guide id="7" orient="horz" pos="1086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4572000" y="1959150"/>
            <a:ext cx="38862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72" name="Google Shape;72;p17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-5400000">
            <a:off x="11858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 txBox="1"/>
          <p:nvPr>
            <p:ph type="title"/>
          </p:nvPr>
        </p:nvSpPr>
        <p:spPr>
          <a:xfrm>
            <a:off x="4572000" y="997400"/>
            <a:ext cx="3886200" cy="6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5" name="Google Shape;75;p17"/>
          <p:cNvSpPr/>
          <p:nvPr>
            <p:ph idx="2" type="pic"/>
          </p:nvPr>
        </p:nvSpPr>
        <p:spPr>
          <a:xfrm>
            <a:off x="642700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8"/>
          <p:cNvPicPr preferRelativeResize="0"/>
          <p:nvPr/>
        </p:nvPicPr>
        <p:blipFill rotWithShape="1">
          <a:blip r:embed="rId2">
            <a:alphaModFix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8"/>
          <p:cNvSpPr txBox="1"/>
          <p:nvPr>
            <p:ph idx="1" type="subTitle"/>
          </p:nvPr>
        </p:nvSpPr>
        <p:spPr>
          <a:xfrm>
            <a:off x="383075" y="19089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2" type="subTitle"/>
          </p:nvPr>
        </p:nvSpPr>
        <p:spPr>
          <a:xfrm>
            <a:off x="3284763" y="19089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383075" y="10115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3" type="subTitle"/>
          </p:nvPr>
        </p:nvSpPr>
        <p:spPr>
          <a:xfrm>
            <a:off x="6186450" y="19089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2">
            <a:alphaModFix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9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Gradient">
  <p:cSld name="CUSTOM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0"/>
          <p:cNvPicPr preferRelativeResize="0"/>
          <p:nvPr/>
        </p:nvPicPr>
        <p:blipFill rotWithShape="1">
          <a:blip r:embed="rId2">
            <a:alphaModFix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21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2" name="Google Shape;92;p21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3" name="Google Shape;93;p21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4" name="Google Shape;94;p21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5" name="Google Shape;95;p21"/>
          <p:cNvSpPr txBox="1"/>
          <p:nvPr>
            <p:ph idx="2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pic>
        <p:nvPicPr>
          <p:cNvPr id="96" name="Google Shape;96;p21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-5400000">
            <a:off x="11858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1"/>
          <p:cNvSpPr/>
          <p:nvPr>
            <p:ph idx="3" type="pic"/>
          </p:nvPr>
        </p:nvSpPr>
        <p:spPr>
          <a:xfrm>
            <a:off x="642700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22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1" name="Google Shape;101;p22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2" name="Google Shape;102;p22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22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4" name="Google Shape;104;p22"/>
          <p:cNvSpPr txBox="1"/>
          <p:nvPr>
            <p:ph idx="2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pic>
        <p:nvPicPr>
          <p:cNvPr id="105" name="Google Shape;105;p22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5400000">
            <a:off x="28047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/>
          <p:nvPr>
            <p:ph idx="3" type="pic"/>
          </p:nvPr>
        </p:nvSpPr>
        <p:spPr>
          <a:xfrm>
            <a:off x="5843075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23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0" name="Google Shape;110;p23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1" name="Google Shape;111;p23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2" name="Google Shape;112;p23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3" name="Google Shape;113;p23"/>
          <p:cNvSpPr txBox="1"/>
          <p:nvPr>
            <p:ph idx="2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4" name="Google Shape;114;p23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5" name="Google Shape;115;p23"/>
          <p:cNvSpPr txBox="1"/>
          <p:nvPr>
            <p:ph idx="3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pic>
        <p:nvPicPr>
          <p:cNvPr id="116" name="Google Shape;116;p23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5400000">
            <a:off x="28047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3"/>
          <p:cNvSpPr/>
          <p:nvPr>
            <p:ph idx="4" type="pic"/>
          </p:nvPr>
        </p:nvSpPr>
        <p:spPr>
          <a:xfrm>
            <a:off x="5843075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4"/>
          <p:cNvPicPr preferRelativeResize="0"/>
          <p:nvPr/>
        </p:nvPicPr>
        <p:blipFill rotWithShape="1">
          <a:blip r:embed="rId2">
            <a:alphaModFix amt="72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22" name="Google Shape;122;p2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4" name="Google Shape;124;p2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5" name="Google Shape;125;p2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6" name="Google Shape;126;p2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7" name="Google Shape;127;p2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9" name="Google Shape;129;p2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5"/>
          <p:cNvPicPr preferRelativeResize="0"/>
          <p:nvPr/>
        </p:nvPicPr>
        <p:blipFill rotWithShape="1">
          <a:blip r:embed="rId2">
            <a:alphaModFix amt="72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7" name="Google Shape;137;p2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8" name="Google Shape;138;p2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9" name="Google Shape;139;p2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04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1" name="Google Shape;141;p2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3" name="Google Shape;143;p2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4" name="Google Shape;144;p2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6"/>
          <p:cNvPicPr preferRelativeResize="0"/>
          <p:nvPr/>
        </p:nvPicPr>
        <p:blipFill rotWithShape="1">
          <a:blip r:embed="rId2">
            <a:alphaModFix amt="72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8" name="Google Shape;148;p26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9" name="Google Shape;149;p26"/>
          <p:cNvSpPr/>
          <p:nvPr/>
        </p:nvSpPr>
        <p:spPr>
          <a:xfrm>
            <a:off x="2902137" y="2119803"/>
            <a:ext cx="1623325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0" name="Google Shape;150;p26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1" name="Google Shape;151;p26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3736306" y="1917864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3" name="Google Shape;153;p26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4" name="Google Shape;154;p26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6" name="Google Shape;156;p2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b="1"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04</a:t>
            </a:r>
            <a:endParaRPr b="1"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0" name="Google Shape;160;p26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 rotWithShape="1">
          <a:blip r:embed="rId2">
            <a:alphaModFix amt="66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7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01</a:t>
            </a:r>
            <a:endParaRPr sz="2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67" name="Google Shape;167;p2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68" name="Google Shape;168;p27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69" name="Google Shape;169;p27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02</a:t>
            </a:r>
            <a:endParaRPr sz="2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70" name="Google Shape;170;p27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1" name="Google Shape;171;p27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03</a:t>
            </a:r>
            <a:endParaRPr sz="2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72" name="Google Shape;172;p27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3" name="Google Shape;173;p27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04</a:t>
            </a:r>
            <a:endParaRPr sz="2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74" name="Google Shape;174;p27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8"/>
          <p:cNvPicPr preferRelativeResize="0"/>
          <p:nvPr/>
        </p:nvPicPr>
        <p:blipFill rotWithShape="1">
          <a:blip r:embed="rId2">
            <a:alphaModFix amt="72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8" name="Google Shape;178;p28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9" name="Google Shape;179;p28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0" name="Google Shape;180;p28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182" name="Google Shape;182;p28"/>
          <p:cNvGrpSpPr/>
          <p:nvPr/>
        </p:nvGrpSpPr>
        <p:grpSpPr>
          <a:xfrm>
            <a:off x="3095387" y="1241947"/>
            <a:ext cx="2953226" cy="2951755"/>
            <a:chOff x="3102288" y="1429998"/>
            <a:chExt cx="2953226" cy="2951755"/>
          </a:xfrm>
        </p:grpSpPr>
        <p:sp>
          <p:nvSpPr>
            <p:cNvPr id="183" name="Google Shape;183;p28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3102288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8" name="Google Shape;188;p28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01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89" name="Google Shape;189;p28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02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0" name="Google Shape;190;p28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03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1" name="Google Shape;191;p28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04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2" name="Google Shape;192;p28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05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193" name="Google Shape;193;p28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 Medium"/>
              <a:buNone/>
              <a:defRPr sz="28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  <a:defRPr sz="13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 Card Fraud Detection Using Machine Learning</a:t>
            </a:r>
            <a:endParaRPr/>
          </a:p>
        </p:txBody>
      </p:sp>
      <p:sp>
        <p:nvSpPr>
          <p:cNvPr id="199" name="Google Shape;199;p29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presentation provides an overview of credit card fraud detection using machine learning. It covers the steps involved in the process and the techniques used to prevent financial losses.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205" name="Google Shape;205;p30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Labeling: Classify transactions as genuine or fraudulent based on existing records or reports.</a:t>
            </a:r>
            <a:endParaRPr/>
          </a:p>
        </p:txBody>
      </p:sp>
      <p:sp>
        <p:nvSpPr>
          <p:cNvPr id="206" name="Google Shape;206;p30"/>
          <p:cNvSpPr txBox="1"/>
          <p:nvPr>
            <p:ph idx="2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Transaction Data: Gather historical transaction data with features like amount, location, time, merchant details, and previous transaction history.</a:t>
            </a:r>
            <a:endParaRPr/>
          </a:p>
        </p:txBody>
      </p:sp>
      <p:pic>
        <p:nvPicPr>
          <p:cNvPr id="207" name="Google Shape;207;p30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31229" r="31225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idx="1" type="subTitle"/>
          </p:nvPr>
        </p:nvSpPr>
        <p:spPr>
          <a:xfrm>
            <a:off x="383075" y="1908900"/>
            <a:ext cx="24690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Data Cleaning: Handle missing values, outliers, and inconsistencies.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3" name="Google Shape;213;p31"/>
          <p:cNvSpPr txBox="1"/>
          <p:nvPr>
            <p:ph idx="2" type="subTitle"/>
          </p:nvPr>
        </p:nvSpPr>
        <p:spPr>
          <a:xfrm>
            <a:off x="3284762" y="1908900"/>
            <a:ext cx="2469000" cy="10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Feature Selection/Engineering: Create new features or select relevant ones for improved accuracy.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4" name="Google Shape;214;p31"/>
          <p:cNvSpPr txBox="1"/>
          <p:nvPr>
            <p:ph type="title"/>
          </p:nvPr>
        </p:nvSpPr>
        <p:spPr>
          <a:xfrm>
            <a:off x="383075" y="10115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215" name="Google Shape;215;p31"/>
          <p:cNvSpPr txBox="1"/>
          <p:nvPr>
            <p:ph idx="3" type="subTitle"/>
          </p:nvPr>
        </p:nvSpPr>
        <p:spPr>
          <a:xfrm>
            <a:off x="6186450" y="1908900"/>
            <a:ext cx="2469000" cy="10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Normalization/Standardization: Scale features to ensure equal contribution.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46" r="27746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</p:spPr>
      </p:pic>
      <p:sp>
        <p:nvSpPr>
          <p:cNvPr id="221" name="Google Shape;221;p32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Splitting the Data</a:t>
            </a:r>
            <a:endParaRPr/>
          </a:p>
        </p:txBody>
      </p:sp>
      <p:sp>
        <p:nvSpPr>
          <p:cNvPr id="222" name="Google Shape;222;p32"/>
          <p:cNvSpPr txBox="1"/>
          <p:nvPr>
            <p:ph idx="1" type="subTitle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Divide the data into training and testing sets.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Training set: Used to train the machine learning model.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Testing set: Used to evaluate the model's performance.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the Model</a:t>
            </a:r>
            <a:endParaRPr/>
          </a:p>
        </p:txBody>
      </p:sp>
      <p:sp>
        <p:nvSpPr>
          <p:cNvPr id="228" name="Google Shape;228;p33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model learns to distinguish patterns in legitimate and fraudulent transactions.</a:t>
            </a:r>
            <a:endParaRPr/>
          </a:p>
        </p:txBody>
      </p:sp>
      <p:sp>
        <p:nvSpPr>
          <p:cNvPr id="229" name="Google Shape;229;p33"/>
          <p:cNvSpPr txBox="1"/>
          <p:nvPr>
            <p:ph idx="2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Train the selected machine learning algorithm(s) on the training data.</a:t>
            </a:r>
            <a:endParaRPr/>
          </a:p>
        </p:txBody>
      </p:sp>
      <p:pic>
        <p:nvPicPr>
          <p:cNvPr id="230" name="Google Shape;230;p3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7746" r="27746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and Conclusion</a:t>
            </a:r>
            <a:endParaRPr/>
          </a:p>
        </p:txBody>
      </p:sp>
      <p:sp>
        <p:nvSpPr>
          <p:cNvPr id="236" name="Google Shape;236;p34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Conclusion: Discuss the effectiveness of the approach and future improvements.</a:t>
            </a:r>
            <a:endParaRPr/>
          </a:p>
        </p:txBody>
      </p:sp>
      <p:sp>
        <p:nvSpPr>
          <p:cNvPr id="237" name="Google Shape;237;p34"/>
          <p:cNvSpPr txBox="1"/>
          <p:nvPr>
            <p:ph idx="2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Evaluate the performance of the trained model using the testing set.</a:t>
            </a:r>
            <a:endParaRPr/>
          </a:p>
        </p:txBody>
      </p:sp>
      <p:pic>
        <p:nvPicPr>
          <p:cNvPr id="238" name="Google Shape;238;p3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5516" r="5507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your time 😊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ue Opulence - v1">
  <a:themeElements>
    <a:clrScheme name="Simple Light">
      <a:dk1>
        <a:srgbClr val="FFFFFF"/>
      </a:dk1>
      <a:lt1>
        <a:srgbClr val="0F172A"/>
      </a:lt1>
      <a:dk2>
        <a:srgbClr val="C4D3E7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